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61" r:id="rId6"/>
    <p:sldId id="273" r:id="rId7"/>
    <p:sldId id="262" r:id="rId8"/>
    <p:sldId id="263" r:id="rId9"/>
    <p:sldId id="264" r:id="rId10"/>
    <p:sldId id="272" r:id="rId11"/>
    <p:sldId id="275" r:id="rId12"/>
    <p:sldId id="274" r:id="rId13"/>
    <p:sldId id="266" r:id="rId14"/>
    <p:sldId id="257" r:id="rId15"/>
    <p:sldId id="268" r:id="rId16"/>
    <p:sldId id="276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9A3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3" autoAdjust="0"/>
    <p:restoredTop sz="77599" autoAdjust="0"/>
  </p:normalViewPr>
  <p:slideViewPr>
    <p:cSldViewPr snapToGrid="0">
      <p:cViewPr varScale="1">
        <p:scale>
          <a:sx n="88" d="100"/>
          <a:sy n="88" d="100"/>
        </p:scale>
        <p:origin x="14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82DDD-8749-4491-A1DB-513E8003E371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32C20-6A0B-4B5C-AF3A-C3BDF3490E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705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32C20-6A0B-4B5C-AF3A-C3BDF3490E2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485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32C20-6A0B-4B5C-AF3A-C3BDF3490E2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059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Roelofs</a:t>
            </a:r>
            <a:r>
              <a:rPr lang="nl-NL" baseline="0" dirty="0"/>
              <a:t> deelde met Mesdag zijn liefde voor natuur en zijn enthousiasme voor kleuren.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32C20-6A0B-4B5C-AF3A-C3BDF3490E2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761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Mesdag</a:t>
            </a:r>
            <a:r>
              <a:rPr lang="nl-NL" baseline="0" dirty="0"/>
              <a:t> schreef in een brief aan de schilder: </a:t>
            </a:r>
            <a:r>
              <a:rPr lang="nl-NL" dirty="0"/>
              <a:t>‘Het witte paard heeft grote kwaliteiten, maar het schijnt me toe, dat het hoofd en de hals te groot zijn in verhouding tot de achterkant: de man met de blauwe kiel is niet goed getekend, evenmin één van de paarden op de achtergrond.’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32C20-6A0B-4B5C-AF3A-C3BDF3490E2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366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28F23-52C6-4E84-A7FE-61919F8F5A2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9428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 hebben deze schilderijen met elkaar te maken, behalve dat ze in De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Mesdag Collectie hangen?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Mesdag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hield van werk waarin het maakproces te zien is.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28F23-52C6-4E84-A7FE-61919F8F5A2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840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383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731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275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946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377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067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162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666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0409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411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327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894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>
              <a:latin typeface="VGMGotham Rounded Bold" pitchFamily="2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3200" b="1">
                <a:latin typeface="VGMGotham Rounded Bold" pitchFamily="2" charset="0"/>
              </a:rPr>
              <a:t>Kritisch kijken</a:t>
            </a:r>
            <a:endParaRPr lang="nl-NL" sz="3200" b="1" dirty="0">
              <a:latin typeface="VGMGotham Rounded Bold" pitchFamily="2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549102"/>
            <a:ext cx="12192000" cy="3385542"/>
          </a:xfrm>
          <a:prstGeom prst="rect">
            <a:avLst/>
          </a:prstGeom>
          <a:solidFill>
            <a:srgbClr val="719A3E"/>
          </a:solidFill>
        </p:spPr>
        <p:txBody>
          <a:bodyPr wrap="square" rtlCol="0">
            <a:spAutoFit/>
          </a:bodyPr>
          <a:lstStyle/>
          <a:p>
            <a:pPr algn="ctr"/>
            <a:endParaRPr lang="nl-NL" sz="6000" dirty="0">
              <a:latin typeface="VGMGotham Rounded Bold" pitchFamily="2" charset="0"/>
            </a:endParaRPr>
          </a:p>
          <a:p>
            <a:pPr algn="ctr"/>
            <a:r>
              <a:rPr lang="nl-NL" sz="6000" b="1" dirty="0">
                <a:latin typeface="VGMGotham Rounded Bold" pitchFamily="2" charset="0"/>
              </a:rPr>
              <a:t>De Mesdag Collectie</a:t>
            </a:r>
            <a:br>
              <a:rPr lang="nl-NL" sz="6000" dirty="0">
                <a:latin typeface="VGMGotham Rounded Bold" pitchFamily="2" charset="0"/>
              </a:rPr>
            </a:br>
            <a:r>
              <a:rPr lang="nl-NL" sz="2800" b="1" dirty="0">
                <a:latin typeface="VGMGotham Rounded Bold" pitchFamily="2" charset="0"/>
              </a:rPr>
              <a:t>Kritisch kijken</a:t>
            </a:r>
          </a:p>
          <a:p>
            <a:pPr algn="ctr"/>
            <a:endParaRPr lang="nl-NL" sz="6600" b="1" dirty="0"/>
          </a:p>
        </p:txBody>
      </p:sp>
    </p:spTree>
    <p:extLst>
      <p:ext uri="{BB962C8B-B14F-4D97-AF65-F5344CB8AC3E}">
        <p14:creationId xmlns:p14="http://schemas.microsoft.com/office/powerpoint/2010/main" val="3258341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VGMGotham Rounded Bold" pitchFamily="2" charset="0"/>
              </a:rPr>
              <a:t>Mesdag verzamelde veel kunstwerken.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62" y="1427214"/>
            <a:ext cx="3925844" cy="512468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865" y="1427214"/>
            <a:ext cx="3764727" cy="257251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865" y="4137175"/>
            <a:ext cx="3764727" cy="2414721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52" y="1447553"/>
            <a:ext cx="3009848" cy="510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77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" y="365125"/>
            <a:ext cx="12192000" cy="1325563"/>
          </a:xfrm>
        </p:spPr>
        <p:txBody>
          <a:bodyPr/>
          <a:lstStyle/>
          <a:p>
            <a:pPr algn="ctr"/>
            <a:r>
              <a:rPr lang="nl-NL" dirty="0">
                <a:latin typeface="VGMGotham Rounded Bold" pitchFamily="2" charset="0"/>
              </a:rPr>
              <a:t>Wat verbindt deze schilderijen?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9" y="1589115"/>
            <a:ext cx="3854855" cy="503201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865" y="1578946"/>
            <a:ext cx="3764727" cy="257251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864" y="4212614"/>
            <a:ext cx="3764727" cy="2414721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270" y="1589116"/>
            <a:ext cx="2967198" cy="503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87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221" y="365125"/>
            <a:ext cx="11550316" cy="1325563"/>
          </a:xfrm>
        </p:spPr>
        <p:txBody>
          <a:bodyPr/>
          <a:lstStyle/>
          <a:p>
            <a:pPr algn="ctr"/>
            <a:r>
              <a:rPr lang="nl-NL" dirty="0">
                <a:latin typeface="VGMGotham Rounded Bold" pitchFamily="2" charset="0"/>
              </a:rPr>
              <a:t>Welk beeld weg?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37" y="1553592"/>
            <a:ext cx="3974417" cy="254197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37" y="4163627"/>
            <a:ext cx="7569519" cy="245023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19" y="1553592"/>
            <a:ext cx="3546937" cy="254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19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657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0" y="3831"/>
            <a:ext cx="12192000" cy="1754326"/>
          </a:xfrm>
          <a:prstGeom prst="rect">
            <a:avLst/>
          </a:prstGeom>
          <a:solidFill>
            <a:srgbClr val="719A3E"/>
          </a:solidFill>
        </p:spPr>
        <p:txBody>
          <a:bodyPr wrap="square" rtlCol="0">
            <a:spAutoFit/>
          </a:bodyPr>
          <a:lstStyle/>
          <a:p>
            <a:pPr algn="ctr"/>
            <a:endParaRPr lang="nl-NL" dirty="0"/>
          </a:p>
          <a:p>
            <a:pPr algn="ctr"/>
            <a:r>
              <a:rPr lang="nl-NL" b="1" dirty="0"/>
              <a:t>Opdracht</a:t>
            </a:r>
          </a:p>
          <a:p>
            <a:pPr algn="ctr"/>
            <a:r>
              <a:rPr lang="nl-NL" dirty="0"/>
              <a:t>Stel je eigen collectie samen! </a:t>
            </a:r>
          </a:p>
          <a:p>
            <a:pPr algn="ctr"/>
            <a:r>
              <a:rPr lang="nl-NL" dirty="0"/>
              <a:t>Ga naar de website van De Mesdag Collectie. Daar kan je de gehele collectie bekijken. </a:t>
            </a:r>
          </a:p>
          <a:p>
            <a:pPr algn="ctr"/>
            <a:r>
              <a:rPr lang="nl-NL" dirty="0"/>
              <a:t>Kies drie kunstwerken uit die jij in jouw eigen museum zou willen hebben.</a:t>
            </a:r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4210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6284" y="5962237"/>
            <a:ext cx="11027516" cy="653717"/>
          </a:xfrm>
        </p:spPr>
        <p:txBody>
          <a:bodyPr>
            <a:normAutofit/>
          </a:bodyPr>
          <a:lstStyle/>
          <a:p>
            <a:pPr algn="ctr"/>
            <a:r>
              <a:rPr lang="nl-NL" sz="1800" dirty="0">
                <a:latin typeface="VGMGotham Rounded Bold"/>
              </a:rPr>
              <a:t>Wie heeft de Mesdag Collectie al eerder bezocht? </a:t>
            </a:r>
            <a:br>
              <a:rPr lang="nl-NL" sz="1800" dirty="0">
                <a:latin typeface="VGMGotham Rounded Bold"/>
              </a:rPr>
            </a:br>
            <a:r>
              <a:rPr lang="nl-NL" sz="1800" dirty="0">
                <a:latin typeface="VGMGotham Rounded Bold"/>
              </a:rPr>
              <a:t>Weten jullie wie Hendrik Willem en </a:t>
            </a:r>
            <a:r>
              <a:rPr lang="nl-NL" sz="1800" dirty="0" err="1">
                <a:latin typeface="VGMGotham Rounded Bold"/>
              </a:rPr>
              <a:t>Sientje</a:t>
            </a:r>
            <a:r>
              <a:rPr lang="nl-NL" sz="1800" dirty="0">
                <a:latin typeface="VGMGotham Rounded Bold"/>
              </a:rPr>
              <a:t> Mesdag waren?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100508" y="228308"/>
            <a:ext cx="3253292" cy="57339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000" dirty="0">
              <a:latin typeface="VGMGotham Rounded Bold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854" y="228308"/>
            <a:ext cx="7634375" cy="565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75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>
              <a:latin typeface="VGMGotham Rounded Bold" pitchFamily="2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sz="3200" b="1" dirty="0">
              <a:latin typeface="VGMGotham Rounded Bold" pitchFamily="2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807286"/>
            <a:ext cx="12192000" cy="3046988"/>
          </a:xfrm>
          <a:prstGeom prst="rect">
            <a:avLst/>
          </a:prstGeom>
          <a:solidFill>
            <a:srgbClr val="719A3E"/>
          </a:solidFill>
        </p:spPr>
        <p:txBody>
          <a:bodyPr wrap="square" rtlCol="0">
            <a:spAutoFit/>
          </a:bodyPr>
          <a:lstStyle/>
          <a:p>
            <a:pPr algn="ctr"/>
            <a:endParaRPr lang="nl-NL" sz="6000" dirty="0">
              <a:latin typeface="VGMGotham Rounded Bold" pitchFamily="2" charset="0"/>
            </a:endParaRPr>
          </a:p>
          <a:p>
            <a:pPr algn="ctr"/>
            <a:r>
              <a:rPr lang="nl-NL" sz="6600" b="1" dirty="0"/>
              <a:t>Mesdag, de schilder</a:t>
            </a:r>
            <a:br>
              <a:rPr lang="nl-NL" sz="6600" b="1" dirty="0"/>
            </a:br>
            <a:endParaRPr lang="nl-NL" sz="6600" b="1" dirty="0"/>
          </a:p>
        </p:txBody>
      </p:sp>
    </p:spTree>
    <p:extLst>
      <p:ext uri="{BB962C8B-B14F-4D97-AF65-F5344CB8AC3E}">
        <p14:creationId xmlns:p14="http://schemas.microsoft.com/office/powerpoint/2010/main" val="3534330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dirty="0">
                <a:latin typeface="VGMGotham Rounded Bold"/>
              </a:rPr>
              <a:t>Hendrik Willem Mesdag kreeg les van Willem Roelofs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0072" y="2006822"/>
            <a:ext cx="3528935" cy="43513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135" y="1968513"/>
            <a:ext cx="7137638" cy="438964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211592" y="6266653"/>
            <a:ext cx="349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GMGotham Rounded Bold"/>
              </a:rPr>
              <a:t>Dit is Willem Roelofs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367135" y="6358160"/>
            <a:ext cx="69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GMGotham Rounded Bold"/>
              </a:rPr>
              <a:t>Willem Roelofs (1822-1897), bij de boerderij (Noorden), 1880</a:t>
            </a:r>
          </a:p>
        </p:txBody>
      </p:sp>
    </p:spTree>
    <p:extLst>
      <p:ext uri="{BB962C8B-B14F-4D97-AF65-F5344CB8AC3E}">
        <p14:creationId xmlns:p14="http://schemas.microsoft.com/office/powerpoint/2010/main" val="975170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2012" y="653549"/>
            <a:ext cx="10515600" cy="1325563"/>
          </a:xfrm>
        </p:spPr>
        <p:txBody>
          <a:bodyPr/>
          <a:lstStyle/>
          <a:p>
            <a:r>
              <a:rPr lang="nl-NL" dirty="0">
                <a:latin typeface="VGMGotham Rounded Bold"/>
              </a:rPr>
              <a:t>Wat heeft Mesdag geleerd van Roelofs?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72184" y="3987004"/>
            <a:ext cx="47632" cy="2857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78" y="2282936"/>
            <a:ext cx="5277854" cy="324513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442" y="2282936"/>
            <a:ext cx="6545179" cy="32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89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64968" y="365125"/>
            <a:ext cx="4888832" cy="1325563"/>
          </a:xfrm>
        </p:spPr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6117" y="621798"/>
            <a:ext cx="5321968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i="1" dirty="0">
                <a:latin typeface="VGMGotham Rounded Bold"/>
              </a:rPr>
              <a:t>’Mesdag </a:t>
            </a:r>
            <a:r>
              <a:rPr lang="nl-NL" i="1" dirty="0" err="1">
                <a:latin typeface="VGMGotham Rounded Bold"/>
              </a:rPr>
              <a:t>wiensdag</a:t>
            </a:r>
            <a:r>
              <a:rPr lang="nl-NL" i="1" dirty="0">
                <a:latin typeface="VGMGotham Rounded Bold"/>
              </a:rPr>
              <a:t> werken nog niet lang geleden een gruwel waren in de </a:t>
            </a:r>
            <a:r>
              <a:rPr lang="nl-NL" i="1" dirty="0" err="1">
                <a:latin typeface="VGMGotham Rounded Bold"/>
              </a:rPr>
              <a:t>oogen</a:t>
            </a:r>
            <a:r>
              <a:rPr lang="nl-NL" i="1" dirty="0">
                <a:latin typeface="VGMGotham Rounded Bold"/>
              </a:rPr>
              <a:t> van vele kunstlief hebbers, begint thans een </a:t>
            </a:r>
            <a:r>
              <a:rPr lang="nl-NL" i="1" dirty="0" err="1">
                <a:latin typeface="VGMGotham Rounded Bold"/>
              </a:rPr>
              <a:t>lievingelingskind</a:t>
            </a:r>
            <a:r>
              <a:rPr lang="nl-NL" i="1" dirty="0">
                <a:latin typeface="VGMGotham Rounded Bold"/>
              </a:rPr>
              <a:t> van het publiek te worden.’</a:t>
            </a:r>
            <a:endParaRPr lang="nl-NL" dirty="0">
              <a:latin typeface="VGMGotham Rounded Bold"/>
            </a:endParaRPr>
          </a:p>
          <a:p>
            <a:pPr marL="0" indent="0">
              <a:buNone/>
            </a:pPr>
            <a:endParaRPr lang="nl-NL" dirty="0">
              <a:latin typeface="VGMGotham Rounded Bold"/>
            </a:endParaRPr>
          </a:p>
          <a:p>
            <a:pPr marL="0" indent="0">
              <a:buNone/>
            </a:pPr>
            <a:r>
              <a:rPr lang="nl-NL" sz="2400" dirty="0">
                <a:latin typeface="VGMGotham Rounded Bold"/>
              </a:rPr>
              <a:t>Wat vind jij van de kunstwerken van Mesdag? Leg uit aan de hand van dit kunstwerk.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579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21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99484" cy="3436854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VGMGotham Rounded Bold"/>
              </a:rPr>
              <a:t>Mesdag was kritisch over het werk van andere schilders. Wat voor feedback zou hij hebben voor de schilder van dit schilderij?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2905" y="-1"/>
            <a:ext cx="4989095" cy="68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54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724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0" y="5042966"/>
            <a:ext cx="12192000" cy="2031325"/>
          </a:xfrm>
          <a:prstGeom prst="rect">
            <a:avLst/>
          </a:prstGeom>
          <a:solidFill>
            <a:srgbClr val="719A3E"/>
          </a:solidFill>
        </p:spPr>
        <p:txBody>
          <a:bodyPr wrap="square" rtlCol="0">
            <a:spAutoFit/>
          </a:bodyPr>
          <a:lstStyle/>
          <a:p>
            <a:pPr algn="ctr"/>
            <a:br>
              <a:rPr lang="nl-NL" b="1" dirty="0">
                <a:latin typeface="VGMGotham Rounded Bold"/>
              </a:rPr>
            </a:br>
            <a:r>
              <a:rPr lang="nl-NL" b="1" dirty="0">
                <a:latin typeface="VGMGotham Rounded Bold"/>
              </a:rPr>
              <a:t>Opdracht</a:t>
            </a:r>
          </a:p>
          <a:p>
            <a:pPr algn="ctr"/>
            <a:r>
              <a:rPr lang="nl-NL" b="1" dirty="0">
                <a:latin typeface="VGMGotham Rounded Bold"/>
              </a:rPr>
              <a:t> </a:t>
            </a:r>
            <a:r>
              <a:rPr lang="nl-NL" dirty="0">
                <a:latin typeface="VGMGotham Rounded Bold"/>
              </a:rPr>
              <a:t>Kijk eens goed naar deze lucht. Wat valt je op? </a:t>
            </a:r>
            <a:br>
              <a:rPr lang="nl-NL" dirty="0">
                <a:latin typeface="VGMGotham Rounded Bold"/>
              </a:rPr>
            </a:br>
            <a:r>
              <a:rPr lang="nl-NL" dirty="0">
                <a:latin typeface="VGMGotham Rounded Bold"/>
              </a:rPr>
              <a:t>Mesdag en zijn collega’s keken naar de lucht, het licht en het weer van een specifiek moment. </a:t>
            </a:r>
          </a:p>
          <a:p>
            <a:pPr algn="ctr"/>
            <a:endParaRPr lang="nl-NL" dirty="0">
              <a:latin typeface="VGMGotham Rounded Bold"/>
            </a:endParaRPr>
          </a:p>
          <a:p>
            <a:pPr algn="ctr"/>
            <a:r>
              <a:rPr lang="nl-NL" dirty="0">
                <a:latin typeface="VGMGotham Rounded Bold"/>
              </a:rPr>
              <a:t>Ga of kijk naar buiten. Teken in 1 minuut de lucht na. </a:t>
            </a:r>
            <a:br>
              <a:rPr lang="nl-NL" dirty="0">
                <a:latin typeface="VGMGotham Rounded Bold"/>
              </a:rPr>
            </a:br>
            <a:endParaRPr lang="nl-NL" dirty="0">
              <a:latin typeface="VGMGotham Rounded Bold"/>
            </a:endParaRPr>
          </a:p>
        </p:txBody>
      </p:sp>
    </p:spTree>
    <p:extLst>
      <p:ext uri="{BB962C8B-B14F-4D97-AF65-F5344CB8AC3E}">
        <p14:creationId xmlns:p14="http://schemas.microsoft.com/office/powerpoint/2010/main" val="1381733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>
              <a:latin typeface="VGMGotham Rounded Bold" pitchFamily="2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sz="3200" b="1" dirty="0">
              <a:latin typeface="VGMGotham Rounded Bold" pitchFamily="2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764255"/>
            <a:ext cx="12192000" cy="3046988"/>
          </a:xfrm>
          <a:prstGeom prst="rect">
            <a:avLst/>
          </a:prstGeom>
          <a:solidFill>
            <a:srgbClr val="719A3E"/>
          </a:solidFill>
        </p:spPr>
        <p:txBody>
          <a:bodyPr wrap="square" rtlCol="0">
            <a:spAutoFit/>
          </a:bodyPr>
          <a:lstStyle/>
          <a:p>
            <a:pPr algn="ctr"/>
            <a:endParaRPr lang="nl-NL" sz="6000" dirty="0">
              <a:latin typeface="VGMGotham Rounded Bold" pitchFamily="2" charset="0"/>
            </a:endParaRPr>
          </a:p>
          <a:p>
            <a:pPr algn="ctr"/>
            <a:r>
              <a:rPr lang="nl-NL" sz="6600" b="1" dirty="0"/>
              <a:t>Mesdag, de verzamelaar</a:t>
            </a:r>
            <a:br>
              <a:rPr lang="nl-NL" sz="6600" b="1" dirty="0"/>
            </a:br>
            <a:endParaRPr lang="nl-NL" sz="6600" b="1" dirty="0"/>
          </a:p>
        </p:txBody>
      </p:sp>
    </p:spTree>
    <p:extLst>
      <p:ext uri="{BB962C8B-B14F-4D97-AF65-F5344CB8AC3E}">
        <p14:creationId xmlns:p14="http://schemas.microsoft.com/office/powerpoint/2010/main" val="87753829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455A207952084B888A0192FA6D1275" ma:contentTypeVersion="16" ma:contentTypeDescription="Een nieuw document maken." ma:contentTypeScope="" ma:versionID="8320245f291390a66632716939a97563">
  <xsd:schema xmlns:xsd="http://www.w3.org/2001/XMLSchema" xmlns:xs="http://www.w3.org/2001/XMLSchema" xmlns:p="http://schemas.microsoft.com/office/2006/metadata/properties" xmlns:ns2="91b309e9-7c27-4a64-9a36-e3548fc27d16" xmlns:ns3="1a049f3e-06a0-4cf6-afd8-a61a0aef2e06" targetNamespace="http://schemas.microsoft.com/office/2006/metadata/properties" ma:root="true" ma:fieldsID="3c14cf752d29a972037dac0027e4048d" ns2:_="" ns3:_="">
    <xsd:import namespace="91b309e9-7c27-4a64-9a36-e3548fc27d16"/>
    <xsd:import namespace="1a049f3e-06a0-4cf6-afd8-a61a0aef2e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b309e9-7c27-4a64-9a36-e3548fc27d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5e11028-313b-49e7-a3c1-d8a4e94293cb}" ma:internalName="TaxCatchAll" ma:showField="CatchAllData" ma:web="91b309e9-7c27-4a64-9a36-e3548fc27d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049f3e-06a0-4cf6-afd8-a61a0aef2e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a7dddf2-bb21-49f5-aa6c-5cd8c761a5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b309e9-7c27-4a64-9a36-e3548fc27d16" xsi:nil="true"/>
    <lcf76f155ced4ddcb4097134ff3c332f xmlns="1a049f3e-06a0-4cf6-afd8-a61a0aef2e06">
      <Terms xmlns="http://schemas.microsoft.com/office/infopath/2007/PartnerControls"/>
    </lcf76f155ced4ddcb4097134ff3c332f>
    <SharedWithUsers xmlns="91b309e9-7c27-4a64-9a36-e3548fc27d16">
      <UserInfo>
        <DisplayName>Emine Turan</DisplayName>
        <AccountId>640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C1648C4-4D82-445B-8C1A-B6E33BDB73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b309e9-7c27-4a64-9a36-e3548fc27d16"/>
    <ds:schemaRef ds:uri="1a049f3e-06a0-4cf6-afd8-a61a0aef2e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E0AE58-CC39-4C1E-A44D-0435E0C779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550715-C086-4C39-8EA9-A11FAC2F9C6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1a049f3e-06a0-4cf6-afd8-a61a0aef2e06"/>
    <ds:schemaRef ds:uri="http://schemas.microsoft.com/office/2006/metadata/properties"/>
    <ds:schemaRef ds:uri="http://purl.org/dc/terms/"/>
    <ds:schemaRef ds:uri="91b309e9-7c27-4a64-9a36-e3548fc27d16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e131b028-f81c-4cd6-902d-a3a7107d2e6a}" enabled="1" method="Standard" siteId="{9ddb2f6b-ed26-456a-8680-3b375cbad51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Words>347</Words>
  <Application>Microsoft Office PowerPoint</Application>
  <PresentationFormat>Breedbeeld</PresentationFormat>
  <Paragraphs>38</Paragraphs>
  <Slides>13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VGMGotham Rounded Bold</vt:lpstr>
      <vt:lpstr>Kantoorthema</vt:lpstr>
      <vt:lpstr>PowerPoint-presentatie</vt:lpstr>
      <vt:lpstr>Wie heeft de Mesdag Collectie al eerder bezocht?  Weten jullie wie Hendrik Willem en Sientje Mesdag waren?</vt:lpstr>
      <vt:lpstr>PowerPoint-presentatie</vt:lpstr>
      <vt:lpstr>Hendrik Willem Mesdag kreeg les van Willem Roelofs</vt:lpstr>
      <vt:lpstr>Wat heeft Mesdag geleerd van Roelofs?</vt:lpstr>
      <vt:lpstr>PowerPoint-presentatie</vt:lpstr>
      <vt:lpstr>Mesdag was kritisch over het werk van andere schilders. Wat voor feedback zou hij hebben voor de schilder van dit schilderij?</vt:lpstr>
      <vt:lpstr>PowerPoint-presentatie</vt:lpstr>
      <vt:lpstr>PowerPoint-presentatie</vt:lpstr>
      <vt:lpstr>Mesdag verzamelde veel kunstwerken.</vt:lpstr>
      <vt:lpstr>Wat verbindt deze schilderijen?</vt:lpstr>
      <vt:lpstr>Welk beeld weg?</vt:lpstr>
      <vt:lpstr>PowerPoint-presentatie</vt:lpstr>
    </vt:vector>
  </TitlesOfParts>
  <Company>Van Gogh Museum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Mesdag Collectie</dc:title>
  <dc:creator>S.Broekhoven</dc:creator>
  <cp:lastModifiedBy>Emine Turan</cp:lastModifiedBy>
  <cp:revision>31</cp:revision>
  <dcterms:created xsi:type="dcterms:W3CDTF">2017-09-11T09:34:14Z</dcterms:created>
  <dcterms:modified xsi:type="dcterms:W3CDTF">2023-10-17T12:04:12Z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0x01010081455A207952084B888A0192FA6D1275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